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5143500" type="screen16x9"/>
  <p:notesSz cx="6858000" cy="9144000"/>
  <p:embeddedFontLst>
    <p:embeddedFont>
      <p:font typeface="Inter" panose="020B0604020202020204" charset="0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Open Sans" panose="020B0604020202020204" charset="0"/>
      <p:regular r:id="rId16"/>
      <p:bold r:id="rId17"/>
      <p:italic r:id="rId18"/>
      <p:boldItalic r:id="rId19"/>
    </p:embeddedFont>
    <p:embeddedFont>
      <p:font typeface="Inter SemiBold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6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1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b9234bee13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" name="Google Shape;62;g1b9234bee13_0_7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g1b9234bee13_0_7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16b7429c2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Google Shape;74;g216b7429c2c_0_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g216b7429c2c_0_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4043d2dc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" name="Google Shape;96;g214043d2dcc_0_5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g214043d2dcc_0_5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14043d2dc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g214043d2dcc_0_7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g214043d2dcc_0_7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4043d2dc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3" name="Google Shape;123;g214043d2dcc_0_1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214043d2dcc_0_1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16b7429c2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" name="Google Shape;132;g216b7429c2c_0_2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216b7429c2c_0_2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100"/>
            </a:lvl1pPr>
            <a:lvl2pPr marL="0" lvl="1" indent="0" algn="r" rtl="0">
              <a:spcBef>
                <a:spcPts val="0"/>
              </a:spcBef>
              <a:buNone/>
              <a:defRPr sz="1100"/>
            </a:lvl2pPr>
            <a:lvl3pPr marL="0" lvl="2" indent="0" algn="r" rtl="0">
              <a:spcBef>
                <a:spcPts val="0"/>
              </a:spcBef>
              <a:buNone/>
              <a:defRPr sz="1100"/>
            </a:lvl3pPr>
            <a:lvl4pPr marL="0" lvl="3" indent="0" algn="r" rtl="0">
              <a:spcBef>
                <a:spcPts val="0"/>
              </a:spcBef>
              <a:buNone/>
              <a:defRPr sz="1100"/>
            </a:lvl4pPr>
            <a:lvl5pPr marL="0" lvl="4" indent="0" algn="r" rtl="0">
              <a:spcBef>
                <a:spcPts val="0"/>
              </a:spcBef>
              <a:buNone/>
              <a:defRPr sz="1100"/>
            </a:lvl5pPr>
            <a:lvl6pPr marL="0" lvl="5" indent="0" algn="r" rtl="0">
              <a:spcBef>
                <a:spcPts val="0"/>
              </a:spcBef>
              <a:buNone/>
              <a:defRPr sz="1100"/>
            </a:lvl6pPr>
            <a:lvl7pPr marL="0" lvl="6" indent="0" algn="r" rtl="0">
              <a:spcBef>
                <a:spcPts val="0"/>
              </a:spcBef>
              <a:buNone/>
              <a:defRPr sz="1100"/>
            </a:lvl7pPr>
            <a:lvl8pPr marL="0" lvl="7" indent="0" algn="r" rtl="0">
              <a:spcBef>
                <a:spcPts val="0"/>
              </a:spcBef>
              <a:buNone/>
              <a:defRPr sz="1100"/>
            </a:lvl8pPr>
            <a:lvl9pPr marL="0" lvl="8" indent="0" algn="r" rtl="0">
              <a:spcBef>
                <a:spcPts val="0"/>
              </a:spcBef>
              <a:buNone/>
              <a:defRPr sz="11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5"/>
          <p:cNvSpPr/>
          <p:nvPr/>
        </p:nvSpPr>
        <p:spPr>
          <a:xfrm>
            <a:off x="7870825" y="2"/>
            <a:ext cx="638475" cy="268873"/>
          </a:xfrm>
          <a:custGeom>
            <a:avLst/>
            <a:gdLst/>
            <a:ahLst/>
            <a:cxnLst/>
            <a:rect l="l" t="t" r="r" b="b"/>
            <a:pathLst>
              <a:path w="1135066" h="477997" extrusionOk="0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5"/>
          <p:cNvSpPr/>
          <p:nvPr/>
        </p:nvSpPr>
        <p:spPr>
          <a:xfrm flipH="1">
            <a:off x="92652" y="4288429"/>
            <a:ext cx="1328707" cy="855071"/>
          </a:xfrm>
          <a:custGeom>
            <a:avLst/>
            <a:gdLst/>
            <a:ahLst/>
            <a:cxnLst/>
            <a:rect l="l" t="t" r="r" b="b"/>
            <a:pathLst>
              <a:path w="1771609" h="1140095" extrusionOk="0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11" Type="http://schemas.openxmlformats.org/officeDocument/2006/relationships/image" Target="../media/image3.png"/><Relationship Id="rId5" Type="http://schemas.openxmlformats.org/officeDocument/2006/relationships/image" Target="../media/image5.png"/><Relationship Id="rId10" Type="http://schemas.openxmlformats.org/officeDocument/2006/relationships/hyperlink" Target="https://www.linkedin.com/in/%D0%B0%D0%BB%D0%B5%D0%BA%D1%81%D0%B0%D0%BD%D0%B4%D1%80-%D0%B3%D0%B5%D1%82%D1%83%D0%BD-422435101?lipi=urn:li:page:d_flagship3_profile_view_base_contact_details;T/QLwicSQLeVAWud/l1EYQ%3D%3D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/>
          <p:nvPr/>
        </p:nvSpPr>
        <p:spPr>
          <a:xfrm>
            <a:off x="921023" y="759437"/>
            <a:ext cx="2102400" cy="1893300"/>
          </a:xfrm>
          <a:prstGeom prst="rect">
            <a:avLst/>
          </a:prstGeom>
          <a:noFill/>
          <a:ln>
            <a:noFill/>
          </a:ln>
          <a:effectLst>
            <a:outerShdw dist="292100" dir="2700000" algn="tl" rotWithShape="0">
              <a:schemeClr val="accent4">
                <a:alpha val="40000"/>
              </a:schemeClr>
            </a:outerShdw>
          </a:effectLst>
        </p:spPr>
        <p:txBody>
          <a:bodyPr spcFirstLastPara="1" wrap="square" lIns="45725" tIns="22850" rIns="45725" bIns="2285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lang="en" sz="12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!</a:t>
            </a:r>
            <a:endParaRPr sz="12000" b="1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7" name="Google Shape;67;p1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" name="Google Shape;68;p16"/>
          <p:cNvCxnSpPr/>
          <p:nvPr/>
        </p:nvCxnSpPr>
        <p:spPr>
          <a:xfrm>
            <a:off x="2109537" y="0"/>
            <a:ext cx="0" cy="2711100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9" name="Google Shape;69;p1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/>
          <p:nvPr/>
        </p:nvSpPr>
        <p:spPr>
          <a:xfrm>
            <a:off x="2320175" y="1268025"/>
            <a:ext cx="6590400" cy="12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Защита проекта</a:t>
            </a:r>
            <a:endParaRPr sz="60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1" name="Google Shape;71;p16"/>
          <p:cNvSpPr/>
          <p:nvPr/>
        </p:nvSpPr>
        <p:spPr>
          <a:xfrm>
            <a:off x="2367950" y="2160900"/>
            <a:ext cx="6590400" cy="12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ru-RU" sz="3500" b="1" dirty="0" err="1" smtClean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Гетун</a:t>
            </a:r>
            <a:r>
              <a:rPr lang="ru-RU" sz="3500" b="1" dirty="0" smtClean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Александр</a:t>
            </a:r>
            <a:endParaRPr sz="35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4936" y="228599"/>
            <a:ext cx="3570532" cy="4692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4187" y="1232899"/>
            <a:ext cx="2535974" cy="2503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6250" y="560618"/>
            <a:ext cx="1445988" cy="266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1809751"/>
            <a:ext cx="1922238" cy="33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/>
          <p:nvPr/>
        </p:nvSpPr>
        <p:spPr>
          <a:xfrm>
            <a:off x="664187" y="525574"/>
            <a:ext cx="1071600" cy="2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Обо мне</a:t>
            </a:r>
            <a:endParaRPr sz="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3985887" y="1057275"/>
            <a:ext cx="4383970" cy="4005792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4242008" y="242574"/>
            <a:ext cx="3805200" cy="3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SemiBold"/>
              <a:buNone/>
            </a:pPr>
            <a:r>
              <a:rPr lang="ru-RU" sz="24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Александр </a:t>
            </a:r>
            <a:r>
              <a:rPr lang="ru-RU" sz="2400" b="1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Гетун</a:t>
            </a:r>
            <a:r>
              <a:rPr lang="en" sz="9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" sz="9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9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4" name="Google Shape;84;p17"/>
          <p:cNvSpPr/>
          <p:nvPr/>
        </p:nvSpPr>
        <p:spPr>
          <a:xfrm>
            <a:off x="4086681" y="623865"/>
            <a:ext cx="3871986" cy="421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В настоящий момент я с семьёй проживаем в Германии. В силу сложившихся обстоятельств мы переехали из Украины</a:t>
            </a: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.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ru-RU" sz="800" b="1" i="0" u="none" strike="noStrike" cap="none" dirty="0" smtClean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До переезда я </a:t>
            </a: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работал системным </a:t>
            </a: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администратором в офисе небольшой компании.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Мой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профессиональный опыт в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основном был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связан с настройкой, ремонтом и обслуживанием компьютерной техники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, также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имеется опыт сервисного обслуживания банкоматов и </a:t>
            </a:r>
            <a:r>
              <a:rPr lang="en-US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post-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терминалов. </a:t>
            </a:r>
            <a:r>
              <a:rPr lang="ru-RU" sz="1100" b="1" dirty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  <a:endParaRPr lang="ru-RU" sz="1100" b="1" dirty="0" smtClean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ru-RU" sz="800" b="1" dirty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Желание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освоить программирование у меня было давно. Но для меня эта область компьютерного мира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казалась очень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сложной и недосягаемой.  И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вот я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прошёл курс обучения, чему очень рад.   Теперь есть определённый багаж знаний, некоторые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сложности в понимании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некоторых тем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ещё остались, но это стимул для дальнейшего 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роста и развития.</a:t>
            </a:r>
            <a:endParaRPr lang="ru-RU" sz="1100" b="1" i="0" u="none" strike="noStrike" cap="none" dirty="0" smtClean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85" name="Google Shape;85;p17"/>
          <p:cNvGrpSpPr/>
          <p:nvPr/>
        </p:nvGrpSpPr>
        <p:grpSpPr>
          <a:xfrm>
            <a:off x="7620000" y="3974066"/>
            <a:ext cx="1525324" cy="1170178"/>
            <a:chOff x="12341323" y="6202392"/>
            <a:chExt cx="5946673" cy="4084609"/>
          </a:xfrm>
        </p:grpSpPr>
        <p:pic>
          <p:nvPicPr>
            <p:cNvPr id="86" name="Google Shape;86;p17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7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7" descr="preencoded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3539150" y="6202392"/>
              <a:ext cx="4748846" cy="40846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7"/>
            <p:cNvSpPr/>
            <p:nvPr/>
          </p:nvSpPr>
          <p:spPr>
            <a:xfrm rot="44789">
              <a:off x="15363783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endPara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44789">
              <a:off x="14906583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endPara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" name="Google Shape;91;p17"/>
          <p:cNvSpPr txBox="1"/>
          <p:nvPr/>
        </p:nvSpPr>
        <p:spPr>
          <a:xfrm>
            <a:off x="907277" y="2403843"/>
            <a:ext cx="18405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Фото</a:t>
            </a:r>
            <a:endParaRPr sz="1400" b="1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1822889" y="4245904"/>
            <a:ext cx="2043210" cy="58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lvl="0">
              <a:lnSpc>
                <a:spcPct val="150000"/>
              </a:lnSpc>
              <a:buSzPts val="600"/>
            </a:pPr>
            <a:r>
              <a:rPr lang="de-DE" sz="1200" b="1" dirty="0" smtClean="0">
                <a:hlinkClick r:id="rId10"/>
              </a:rPr>
              <a:t>linkedin.com/in/</a:t>
            </a:r>
            <a:r>
              <a:rPr lang="ru-RU" sz="1200" b="1" dirty="0">
                <a:hlinkClick r:id="rId10"/>
              </a:rPr>
              <a:t>александр-гетун-422435101</a:t>
            </a:r>
            <a:endParaRPr sz="1200" b="1" i="0" u="sng" strike="noStrike" cap="none" dirty="0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3" name="Google Shape;93;p17" descr="preencoded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9169" y="1115713"/>
            <a:ext cx="2893808" cy="28583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915456" y="697378"/>
            <a:ext cx="628650" cy="623887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/>
          <p:nvPr/>
        </p:nvSpPr>
        <p:spPr>
          <a:xfrm>
            <a:off x="817685" y="565757"/>
            <a:ext cx="6871555" cy="4352035"/>
          </a:xfrm>
          <a:prstGeom prst="roundRect">
            <a:avLst>
              <a:gd name="adj" fmla="val 3588"/>
            </a:avLst>
          </a:prstGeom>
          <a:solidFill>
            <a:srgbClr val="FFFFFF"/>
          </a:solidFill>
          <a:ln>
            <a:noFill/>
          </a:ln>
          <a:effectLst>
            <a:outerShdw blurRad="723900" dist="38100" dir="2700000" algn="tl" rotWithShape="0">
              <a:srgbClr val="000000">
                <a:alpha val="15690"/>
              </a:srgbClr>
            </a:outerShdw>
          </a:effectLst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1378634" y="796657"/>
            <a:ext cx="5550000" cy="42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2800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ОПИСАНИЕ ПРОЕКТА</a:t>
            </a:r>
            <a:endParaRPr sz="2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1378634" y="1203551"/>
            <a:ext cx="5733366" cy="3647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Выпускной проект заключался в создании небольшого онлайн магазина товаров для садоводства.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800" dirty="0" smtClean="0"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В проекте необходимо было реализовать такие компоненты: главная страница (включает меню навигации по сайту, категории товаров, форму для скидок, случайные товары со скидкой), а также отдельная страница категорий товаров, страница всех продуктов, раздел товаров со скидкой и собственно корзина выбранных товаров.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800" dirty="0" smtClean="0"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latin typeface="Inter"/>
                <a:ea typeface="Inter"/>
                <a:cs typeface="Inter"/>
                <a:sym typeface="Inter"/>
              </a:rPr>
              <a:t>BackEnd</a:t>
            </a:r>
            <a:r>
              <a:rPr lang="en-US" dirty="0" smtClean="0"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был предоставлен нам школой. Он запускается локально перед запуском самого проекта.</a:t>
            </a:r>
          </a:p>
        </p:txBody>
      </p:sp>
      <p:grpSp>
        <p:nvGrpSpPr>
          <p:cNvPr id="106" name="Google Shape;106;p18"/>
          <p:cNvGrpSpPr/>
          <p:nvPr/>
        </p:nvGrpSpPr>
        <p:grpSpPr>
          <a:xfrm>
            <a:off x="3366186" y="174378"/>
            <a:ext cx="1426310" cy="261750"/>
            <a:chOff x="6556450" y="1156485"/>
            <a:chExt cx="2852620" cy="523500"/>
          </a:xfrm>
        </p:grpSpPr>
        <p:sp>
          <p:nvSpPr>
            <p:cNvPr id="107" name="Google Shape;107;p18"/>
            <p:cNvSpPr/>
            <p:nvPr/>
          </p:nvSpPr>
          <p:spPr>
            <a:xfrm>
              <a:off x="6556450" y="1156485"/>
              <a:ext cx="2839500" cy="5235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6569570" y="1262536"/>
              <a:ext cx="2839500" cy="29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998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Проект</a:t>
              </a: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9" name="Google Shape;109;p1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99728" y="1904144"/>
            <a:ext cx="4444272" cy="3239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3375" y="704850"/>
            <a:ext cx="4048125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/>
          <p:nvPr/>
        </p:nvSpPr>
        <p:spPr>
          <a:xfrm>
            <a:off x="502400" y="0"/>
            <a:ext cx="60378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ПРОЦЕСС РАБОТЫ</a:t>
            </a:r>
            <a:endParaRPr sz="32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9"/>
          <p:cNvSpPr/>
          <p:nvPr/>
        </p:nvSpPr>
        <p:spPr>
          <a:xfrm>
            <a:off x="211667" y="540000"/>
            <a:ext cx="6883400" cy="4228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Работа над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проектом состояла у меня из таких шагов:</a:t>
            </a:r>
            <a:endParaRPr lang="ru-RU" dirty="0" smtClean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  <a:buFont typeface="Inter"/>
              <a:buChar char="●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Теоретический анализ проекта</a:t>
            </a:r>
          </a:p>
          <a:p>
            <a:pPr marL="457200" indent="-317500">
              <a:lnSpc>
                <a:spcPct val="115000"/>
              </a:lnSpc>
              <a:buClr>
                <a:srgbClr val="030303"/>
              </a:buClr>
              <a:buSzPts val="1400"/>
              <a:buFont typeface="Inter"/>
              <a:buChar char="●"/>
            </a:pPr>
            <a:r>
              <a:rPr lang="ru-RU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Создание структуры компонентов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проекта</a:t>
            </a:r>
          </a:p>
          <a:p>
            <a:pPr marL="457200" indent="-317500">
              <a:lnSpc>
                <a:spcPct val="115000"/>
              </a:lnSpc>
              <a:buClr>
                <a:srgbClr val="030303"/>
              </a:buClr>
              <a:buSzPts val="1400"/>
              <a:buFont typeface="Inter"/>
              <a:buChar char="●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Написание функционала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(</a:t>
            </a:r>
            <a:r>
              <a:rPr lang="ru-RU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роутинг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отображение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товаров,  фильтрация, добавление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и удаление товаров в корзине, реализация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форм). Использовались библиотеки 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React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Redux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de-DE" dirty="0" err="1"/>
              <a:t>react</a:t>
            </a:r>
            <a:r>
              <a:rPr lang="de-DE" dirty="0"/>
              <a:t>-router-dom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lang="ru-RU" dirty="0" smtClean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indent="-317500">
              <a:lnSpc>
                <a:spcPct val="115000"/>
              </a:lnSpc>
              <a:buClr>
                <a:srgbClr val="030303"/>
              </a:buClr>
              <a:buSzPts val="1400"/>
              <a:buFont typeface="Inter"/>
              <a:buChar char="●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Стилизация проекта</a:t>
            </a:r>
          </a:p>
          <a:p>
            <a:pPr marL="139700">
              <a:lnSpc>
                <a:spcPct val="115000"/>
              </a:lnSpc>
              <a:buClr>
                <a:srgbClr val="030303"/>
              </a:buClr>
              <a:buSzPts val="1400"/>
            </a:pPr>
            <a:endParaRPr lang="ru-RU" sz="800" dirty="0" smtClean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9700">
              <a:lnSpc>
                <a:spcPct val="115000"/>
              </a:lnSpc>
              <a:buClr>
                <a:srgbClr val="030303"/>
              </a:buClr>
              <a:buSzPts val="1400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 процессе выполнения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я сразу столкнулся со сложностями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по функционалу и по стилизации проекта. Сразу не было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понимания чёткой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структуры выполнения задания. Но благодаря выполнению </a:t>
            </a:r>
            <a:r>
              <a:rPr lang="ru-RU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препроекта</a:t>
            </a:r>
            <a:r>
              <a:rPr lang="ru-UA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на уроках консультаций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а затем самостоятельной вдумчивой реализации функционала в проекте эти трудности удалось преодолеть. Также помогли и просмотр записей уроков, и 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Google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-</a:t>
            </a:r>
            <a:r>
              <a:rPr lang="ru-UA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поиск</a:t>
            </a:r>
            <a:r>
              <a:rPr lang="en-US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</a:t>
            </a:r>
            <a:r>
              <a:rPr lang="ru-UA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чат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GPT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а также помощь </a:t>
            </a:r>
            <a:r>
              <a:rPr lang="ru-RU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одногрупников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139700">
              <a:lnSpc>
                <a:spcPct val="115000"/>
              </a:lnSpc>
              <a:buClr>
                <a:srgbClr val="030303"/>
              </a:buClr>
              <a:buSzPts val="1400"/>
            </a:pPr>
            <a:endParaRPr sz="800"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97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Отдельная благодарность нашему преподавателю по 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Front-End </a:t>
            </a:r>
            <a:r>
              <a:rPr lang="ru-RU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Нелле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за отличные уроки</a:t>
            </a:r>
            <a:r>
              <a:rPr lang="ru-UA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и консультации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а также всем преподавателям школы.</a:t>
            </a:r>
            <a:endParaRPr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80446" y="2922888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/>
          <p:nvPr/>
        </p:nvSpPr>
        <p:spPr>
          <a:xfrm>
            <a:off x="477000" y="486000"/>
            <a:ext cx="60378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РЕЗУЛЬТАТ</a:t>
            </a:r>
            <a:endParaRPr sz="32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0"/>
          <p:cNvSpPr/>
          <p:nvPr/>
        </p:nvSpPr>
        <p:spPr>
          <a:xfrm>
            <a:off x="472525" y="1252100"/>
            <a:ext cx="5059800" cy="3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  <a:buFont typeface="Inter"/>
              <a:buChar char="●"/>
            </a:pPr>
            <a:r>
              <a:rPr lang="en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Опишите и продемонстрируйте результат</a:t>
            </a:r>
            <a:endParaRPr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/>
          <p:nvPr/>
        </p:nvSpPr>
        <p:spPr>
          <a:xfrm>
            <a:off x="313649" y="190792"/>
            <a:ext cx="8563200" cy="4761900"/>
          </a:xfrm>
          <a:prstGeom prst="roundRect">
            <a:avLst>
              <a:gd name="adj" fmla="val 3588"/>
            </a:avLst>
          </a:prstGeom>
          <a:solidFill>
            <a:schemeClr val="lt1"/>
          </a:solidFill>
          <a:ln>
            <a:noFill/>
          </a:ln>
          <a:effectLst>
            <a:outerShdw blurRad="381000" dist="127000" dir="2700000" algn="tl" rotWithShape="0">
              <a:srgbClr val="7F7F7F">
                <a:alpha val="40000"/>
              </a:srgbClr>
            </a:outerShdw>
          </a:effectLst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8" name="Google Shape;138;p21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85111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/>
          <p:nvPr/>
        </p:nvSpPr>
        <p:spPr>
          <a:xfrm>
            <a:off x="775111" y="1806635"/>
            <a:ext cx="61152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</a:pPr>
            <a:r>
              <a:rPr lang="en" sz="32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СПАСИБО ЗА ВНИМАНИЕ</a:t>
            </a:r>
            <a:endParaRPr sz="3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ВОПРОСЫ?</a:t>
            </a:r>
            <a:endParaRPr sz="32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352</Words>
  <Application>Microsoft Office PowerPoint</Application>
  <PresentationFormat>Экран (16:9)</PresentationFormat>
  <Paragraphs>40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Inter</vt:lpstr>
      <vt:lpstr>Calibri</vt:lpstr>
      <vt:lpstr>Open Sans</vt:lpstr>
      <vt:lpstr>Arial</vt:lpstr>
      <vt:lpstr>Montserrat SemiBold</vt:lpstr>
      <vt:lpstr>Avenir</vt:lpstr>
      <vt:lpstr>Inter SemiBold</vt:lpstr>
      <vt:lpstr>Simple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Aleksandr</cp:lastModifiedBy>
  <cp:revision>27</cp:revision>
  <dcterms:modified xsi:type="dcterms:W3CDTF">2023-10-08T16:24:10Z</dcterms:modified>
</cp:coreProperties>
</file>